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0" r:id="rId4"/>
    <p:sldId id="261" r:id="rId5"/>
    <p:sldId id="262" r:id="rId6"/>
    <p:sldId id="272" r:id="rId7"/>
    <p:sldId id="263" r:id="rId8"/>
    <p:sldId id="264" r:id="rId9"/>
    <p:sldId id="265" r:id="rId10"/>
    <p:sldId id="273" r:id="rId11"/>
    <p:sldId id="266" r:id="rId12"/>
    <p:sldId id="267" r:id="rId13"/>
    <p:sldId id="268" r:id="rId14"/>
    <p:sldId id="274" r:id="rId15"/>
    <p:sldId id="269" r:id="rId16"/>
    <p:sldId id="270" r:id="rId17"/>
    <p:sldId id="271" r:id="rId18"/>
    <p:sldId id="275"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548B"/>
    <a:srgbClr val="7F7F7F"/>
    <a:srgbClr val="5B9BD5"/>
    <a:srgbClr val="FFC5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4" d="100"/>
          <a:sy n="74" d="100"/>
        </p:scale>
        <p:origin x="72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F1F97AB-F84E-47E0-A642-2F5D0F945B48}" type="datetimeFigureOut">
              <a:rPr lang="en-US" smtClean="0"/>
              <a:t>7/12/2016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EE0D02-07AD-436F-95AD-8A8033BC496B}" type="slidenum">
              <a:rPr lang="en-US" smtClean="0"/>
              <a:t>‹#›</a:t>
            </a:fld>
            <a:endParaRPr lang="en-US"/>
          </a:p>
        </p:txBody>
      </p:sp>
    </p:spTree>
    <p:extLst>
      <p:ext uri="{BB962C8B-B14F-4D97-AF65-F5344CB8AC3E}">
        <p14:creationId xmlns:p14="http://schemas.microsoft.com/office/powerpoint/2010/main" val="14319757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F1F97AB-F84E-47E0-A642-2F5D0F945B48}" type="datetimeFigureOut">
              <a:rPr lang="en-US" smtClean="0"/>
              <a:t>7/12/2016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EE0D02-07AD-436F-95AD-8A8033BC496B}" type="slidenum">
              <a:rPr lang="en-US" smtClean="0"/>
              <a:t>‹#›</a:t>
            </a:fld>
            <a:endParaRPr lang="en-US"/>
          </a:p>
        </p:txBody>
      </p:sp>
    </p:spTree>
    <p:extLst>
      <p:ext uri="{BB962C8B-B14F-4D97-AF65-F5344CB8AC3E}">
        <p14:creationId xmlns:p14="http://schemas.microsoft.com/office/powerpoint/2010/main" val="38312627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F1F97AB-F84E-47E0-A642-2F5D0F945B48}" type="datetimeFigureOut">
              <a:rPr lang="en-US" smtClean="0"/>
              <a:t>7/12/2016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EE0D02-07AD-436F-95AD-8A8033BC496B}" type="slidenum">
              <a:rPr lang="en-US" smtClean="0"/>
              <a:t>‹#›</a:t>
            </a:fld>
            <a:endParaRPr lang="en-US"/>
          </a:p>
        </p:txBody>
      </p:sp>
    </p:spTree>
    <p:extLst>
      <p:ext uri="{BB962C8B-B14F-4D97-AF65-F5344CB8AC3E}">
        <p14:creationId xmlns:p14="http://schemas.microsoft.com/office/powerpoint/2010/main" val="32744969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F1F97AB-F84E-47E0-A642-2F5D0F945B48}" type="datetimeFigureOut">
              <a:rPr lang="en-US" smtClean="0"/>
              <a:t>7/12/2016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EE0D02-07AD-436F-95AD-8A8033BC496B}" type="slidenum">
              <a:rPr lang="en-US" smtClean="0"/>
              <a:t>‹#›</a:t>
            </a:fld>
            <a:endParaRPr lang="en-US"/>
          </a:p>
        </p:txBody>
      </p:sp>
    </p:spTree>
    <p:extLst>
      <p:ext uri="{BB962C8B-B14F-4D97-AF65-F5344CB8AC3E}">
        <p14:creationId xmlns:p14="http://schemas.microsoft.com/office/powerpoint/2010/main" val="6207867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F1F97AB-F84E-47E0-A642-2F5D0F945B48}" type="datetimeFigureOut">
              <a:rPr lang="en-US" smtClean="0"/>
              <a:t>7/12/2016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EE0D02-07AD-436F-95AD-8A8033BC496B}" type="slidenum">
              <a:rPr lang="en-US" smtClean="0"/>
              <a:t>‹#›</a:t>
            </a:fld>
            <a:endParaRPr lang="en-US"/>
          </a:p>
        </p:txBody>
      </p:sp>
    </p:spTree>
    <p:extLst>
      <p:ext uri="{BB962C8B-B14F-4D97-AF65-F5344CB8AC3E}">
        <p14:creationId xmlns:p14="http://schemas.microsoft.com/office/powerpoint/2010/main" val="16407250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F1F97AB-F84E-47E0-A642-2F5D0F945B48}" type="datetimeFigureOut">
              <a:rPr lang="en-US" smtClean="0"/>
              <a:t>7/12/2016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EE0D02-07AD-436F-95AD-8A8033BC496B}" type="slidenum">
              <a:rPr lang="en-US" smtClean="0"/>
              <a:t>‹#›</a:t>
            </a:fld>
            <a:endParaRPr lang="en-US"/>
          </a:p>
        </p:txBody>
      </p:sp>
    </p:spTree>
    <p:extLst>
      <p:ext uri="{BB962C8B-B14F-4D97-AF65-F5344CB8AC3E}">
        <p14:creationId xmlns:p14="http://schemas.microsoft.com/office/powerpoint/2010/main" val="20073847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F1F97AB-F84E-47E0-A642-2F5D0F945B48}" type="datetimeFigureOut">
              <a:rPr lang="en-US" smtClean="0"/>
              <a:t>7/12/2016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8EE0D02-07AD-436F-95AD-8A8033BC496B}" type="slidenum">
              <a:rPr lang="en-US" smtClean="0"/>
              <a:t>‹#›</a:t>
            </a:fld>
            <a:endParaRPr lang="en-US"/>
          </a:p>
        </p:txBody>
      </p:sp>
    </p:spTree>
    <p:extLst>
      <p:ext uri="{BB962C8B-B14F-4D97-AF65-F5344CB8AC3E}">
        <p14:creationId xmlns:p14="http://schemas.microsoft.com/office/powerpoint/2010/main" val="36223784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F1F97AB-F84E-47E0-A642-2F5D0F945B48}" type="datetimeFigureOut">
              <a:rPr lang="en-US" smtClean="0"/>
              <a:t>7/12/2016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8EE0D02-07AD-436F-95AD-8A8033BC496B}" type="slidenum">
              <a:rPr lang="en-US" smtClean="0"/>
              <a:t>‹#›</a:t>
            </a:fld>
            <a:endParaRPr lang="en-US"/>
          </a:p>
        </p:txBody>
      </p:sp>
    </p:spTree>
    <p:extLst>
      <p:ext uri="{BB962C8B-B14F-4D97-AF65-F5344CB8AC3E}">
        <p14:creationId xmlns:p14="http://schemas.microsoft.com/office/powerpoint/2010/main" val="2932814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1F97AB-F84E-47E0-A642-2F5D0F945B48}" type="datetimeFigureOut">
              <a:rPr lang="en-US" smtClean="0"/>
              <a:t>7/12/2016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8EE0D02-07AD-436F-95AD-8A8033BC496B}" type="slidenum">
              <a:rPr lang="en-US" smtClean="0"/>
              <a:t>‹#›</a:t>
            </a:fld>
            <a:endParaRPr lang="en-US"/>
          </a:p>
        </p:txBody>
      </p:sp>
    </p:spTree>
    <p:extLst>
      <p:ext uri="{BB962C8B-B14F-4D97-AF65-F5344CB8AC3E}">
        <p14:creationId xmlns:p14="http://schemas.microsoft.com/office/powerpoint/2010/main" val="1871269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F1F97AB-F84E-47E0-A642-2F5D0F945B48}" type="datetimeFigureOut">
              <a:rPr lang="en-US" smtClean="0"/>
              <a:t>7/12/2016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EE0D02-07AD-436F-95AD-8A8033BC496B}" type="slidenum">
              <a:rPr lang="en-US" smtClean="0"/>
              <a:t>‹#›</a:t>
            </a:fld>
            <a:endParaRPr lang="en-US"/>
          </a:p>
        </p:txBody>
      </p:sp>
    </p:spTree>
    <p:extLst>
      <p:ext uri="{BB962C8B-B14F-4D97-AF65-F5344CB8AC3E}">
        <p14:creationId xmlns:p14="http://schemas.microsoft.com/office/powerpoint/2010/main" val="37796289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F1F97AB-F84E-47E0-A642-2F5D0F945B48}" type="datetimeFigureOut">
              <a:rPr lang="en-US" smtClean="0"/>
              <a:t>7/12/2016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EE0D02-07AD-436F-95AD-8A8033BC496B}" type="slidenum">
              <a:rPr lang="en-US" smtClean="0"/>
              <a:t>‹#›</a:t>
            </a:fld>
            <a:endParaRPr lang="en-US"/>
          </a:p>
        </p:txBody>
      </p:sp>
    </p:spTree>
    <p:extLst>
      <p:ext uri="{BB962C8B-B14F-4D97-AF65-F5344CB8AC3E}">
        <p14:creationId xmlns:p14="http://schemas.microsoft.com/office/powerpoint/2010/main" val="31048666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1F97AB-F84E-47E0-A642-2F5D0F945B48}" type="datetimeFigureOut">
              <a:rPr lang="en-US" smtClean="0"/>
              <a:t>7/12/2016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EE0D02-07AD-436F-95AD-8A8033BC496B}" type="slidenum">
              <a:rPr lang="en-US" smtClean="0"/>
              <a:t>‹#›</a:t>
            </a:fld>
            <a:endParaRPr lang="en-US"/>
          </a:p>
        </p:txBody>
      </p:sp>
    </p:spTree>
    <p:extLst>
      <p:ext uri="{BB962C8B-B14F-4D97-AF65-F5344CB8AC3E}">
        <p14:creationId xmlns:p14="http://schemas.microsoft.com/office/powerpoint/2010/main" val="40773184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rgbClr val="09548B"/>
                </a:solidFill>
              </a:rPr>
              <a:t>The Night Sky </a:t>
            </a:r>
            <a:br>
              <a:rPr lang="en-US" dirty="0" smtClean="0">
                <a:solidFill>
                  <a:srgbClr val="09548B"/>
                </a:solidFill>
              </a:rPr>
            </a:br>
            <a:r>
              <a:rPr lang="en-US" dirty="0" smtClean="0">
                <a:solidFill>
                  <a:srgbClr val="09548B"/>
                </a:solidFill>
              </a:rPr>
              <a:t>By Another Name</a:t>
            </a:r>
            <a:endParaRPr lang="en-US" dirty="0">
              <a:solidFill>
                <a:srgbClr val="09548B"/>
              </a:solidFill>
            </a:endParaRPr>
          </a:p>
        </p:txBody>
      </p:sp>
      <p:sp>
        <p:nvSpPr>
          <p:cNvPr id="3" name="Subtitle 2"/>
          <p:cNvSpPr>
            <a:spLocks noGrp="1"/>
          </p:cNvSpPr>
          <p:nvPr>
            <p:ph type="subTitle" idx="1"/>
          </p:nvPr>
        </p:nvSpPr>
        <p:spPr>
          <a:xfrm>
            <a:off x="1524000" y="3688741"/>
            <a:ext cx="9144000" cy="1655762"/>
          </a:xfrm>
        </p:spPr>
        <p:txBody>
          <a:bodyPr/>
          <a:lstStyle/>
          <a:p>
            <a:r>
              <a:rPr lang="en-US" dirty="0" smtClean="0">
                <a:solidFill>
                  <a:srgbClr val="09548B"/>
                </a:solidFill>
              </a:rPr>
              <a:t>Prepared by the Center for the History of Physics at AIP</a:t>
            </a:r>
            <a:endParaRPr lang="en-US" dirty="0">
              <a:solidFill>
                <a:srgbClr val="09548B"/>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923" y="115704"/>
            <a:ext cx="2263003" cy="1921243"/>
          </a:xfrm>
          <a:prstGeom prst="rect">
            <a:avLst/>
          </a:prstGeom>
        </p:spPr>
      </p:pic>
      <p:sp>
        <p:nvSpPr>
          <p:cNvPr id="7" name="Round Diagonal Corner Rectangle 6"/>
          <p:cNvSpPr/>
          <p:nvPr/>
        </p:nvSpPr>
        <p:spPr>
          <a:xfrm>
            <a:off x="1324834" y="3509963"/>
            <a:ext cx="9542333" cy="92075"/>
          </a:xfrm>
          <a:prstGeom prst="round2DiagRect">
            <a:avLst/>
          </a:prstGeom>
          <a:solidFill>
            <a:srgbClr val="FFC5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675438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09548B"/>
                </a:solidFill>
                <a:latin typeface="+mn-lt"/>
              </a:rPr>
              <a:t>Ancient Egypt: Society</a:t>
            </a:r>
            <a:endParaRPr lang="en-US" dirty="0">
              <a:solidFill>
                <a:srgbClr val="09548B"/>
              </a:solidFill>
              <a:latin typeface="+mn-lt"/>
            </a:endParaRPr>
          </a:p>
        </p:txBody>
      </p:sp>
      <p:sp>
        <p:nvSpPr>
          <p:cNvPr id="3" name="Content Placeholder 2"/>
          <p:cNvSpPr>
            <a:spLocks noGrp="1"/>
          </p:cNvSpPr>
          <p:nvPr>
            <p:ph idx="1"/>
          </p:nvPr>
        </p:nvSpPr>
        <p:spPr/>
        <p:txBody>
          <a:bodyPr>
            <a:normAutofit fontScale="92500"/>
          </a:bodyPr>
          <a:lstStyle/>
          <a:p>
            <a:r>
              <a:rPr lang="en-US" dirty="0" smtClean="0"/>
              <a:t>Ancient Egypt was a powerful civilization that lasted from </a:t>
            </a:r>
            <a:r>
              <a:rPr lang="en-US" dirty="0" smtClean="0"/>
              <a:t>3150BC </a:t>
            </a:r>
            <a:r>
              <a:rPr lang="en-US" dirty="0" smtClean="0"/>
              <a:t>to </a:t>
            </a:r>
            <a:r>
              <a:rPr lang="en-US" dirty="0" smtClean="0"/>
              <a:t>30BC</a:t>
            </a:r>
            <a:r>
              <a:rPr lang="en-US" dirty="0" smtClean="0"/>
              <a:t>.</a:t>
            </a:r>
          </a:p>
          <a:p>
            <a:r>
              <a:rPr lang="en-US" dirty="0" smtClean="0"/>
              <a:t>It was an agrarian society based in northeast Africa </a:t>
            </a:r>
            <a:r>
              <a:rPr lang="en-US" dirty="0" smtClean="0"/>
              <a:t>around </a:t>
            </a:r>
            <a:r>
              <a:rPr lang="en-US" dirty="0" smtClean="0"/>
              <a:t>the Nile River.</a:t>
            </a:r>
          </a:p>
          <a:p>
            <a:r>
              <a:rPr lang="en-US" dirty="0" smtClean="0"/>
              <a:t>Their religion and government were tied together because the Pharaoh led both the government and the religion. They believed in over 2,000 deities.</a:t>
            </a:r>
          </a:p>
          <a:p>
            <a:r>
              <a:rPr lang="en-US" dirty="0" smtClean="0"/>
              <a:t>There is evidence the ancient Egyptians played board games and that they participated in recreational sports, like swimming.</a:t>
            </a:r>
          </a:p>
          <a:p>
            <a:r>
              <a:rPr lang="en-US" dirty="0" smtClean="0"/>
              <a:t>Both Egyptian men and women wore makeup</a:t>
            </a:r>
            <a:r>
              <a:rPr lang="en-US" dirty="0" smtClean="0"/>
              <a:t>.</a:t>
            </a:r>
          </a:p>
          <a:p>
            <a:endParaRPr lang="en-US" dirty="0" smtClean="0"/>
          </a:p>
          <a:p>
            <a:pPr marL="0" indent="0">
              <a:lnSpc>
                <a:spcPct val="60000"/>
              </a:lnSpc>
              <a:buNone/>
            </a:pPr>
            <a:r>
              <a:rPr lang="en-US" sz="1300" dirty="0"/>
              <a:t>Sources: Brewer, D. J., &amp; Teeter, E. (2004). Ancient Egyptian Society and Family Life. Retrieved June 10, 2016, from http://fathom.lib.uchicago.edu/2/21701778/ </a:t>
            </a:r>
          </a:p>
          <a:p>
            <a:pPr marL="0" indent="0">
              <a:lnSpc>
                <a:spcPct val="60000"/>
              </a:lnSpc>
              <a:buNone/>
            </a:pPr>
            <a:r>
              <a:rPr lang="en-US" sz="1300" dirty="0" smtClean="0"/>
              <a:t>ngkids.co.uk/history/ten-facts-about-ancient-</a:t>
            </a:r>
            <a:r>
              <a:rPr lang="en-US" sz="1300" dirty="0" err="1" smtClean="0"/>
              <a:t>egypt</a:t>
            </a:r>
            <a:endParaRPr lang="en-US" sz="1300" dirty="0" smtClean="0"/>
          </a:p>
          <a:p>
            <a:pPr marL="0" indent="0">
              <a:lnSpc>
                <a:spcPct val="60000"/>
              </a:lnSpc>
              <a:buNone/>
            </a:pPr>
            <a:r>
              <a:rPr lang="en-US" sz="1300" dirty="0" smtClean="0"/>
              <a:t>ducksters.com/history/</a:t>
            </a:r>
            <a:r>
              <a:rPr lang="en-US" sz="1300" dirty="0" err="1" smtClean="0"/>
              <a:t>ancient_egypt</a:t>
            </a:r>
            <a:endParaRPr lang="en-US" dirty="0" smtClean="0"/>
          </a:p>
          <a:p>
            <a:endParaRPr lang="en-US" dirty="0" smtClean="0"/>
          </a:p>
          <a:p>
            <a:endParaRPr lang="en-US" dirty="0" smtClean="0"/>
          </a:p>
        </p:txBody>
      </p:sp>
    </p:spTree>
    <p:extLst>
      <p:ext uri="{BB962C8B-B14F-4D97-AF65-F5344CB8AC3E}">
        <p14:creationId xmlns:p14="http://schemas.microsoft.com/office/powerpoint/2010/main" val="36538400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09548B"/>
                </a:solidFill>
                <a:latin typeface="+mn-lt"/>
              </a:rPr>
              <a:t>Dogon People: Stairway Constellation</a:t>
            </a:r>
            <a:endParaRPr lang="en-US" dirty="0">
              <a:solidFill>
                <a:srgbClr val="09548B"/>
              </a:solidFill>
              <a:latin typeface="+mn-lt"/>
            </a:endParaRPr>
          </a:p>
        </p:txBody>
      </p:sp>
      <p:pic>
        <p:nvPicPr>
          <p:cNvPr id="4" name="Content Placeholder 3"/>
          <p:cNvPicPr>
            <a:picLocks noGrp="1" noChangeAspect="1"/>
          </p:cNvPicPr>
          <p:nvPr>
            <p:ph idx="1"/>
          </p:nvPr>
        </p:nvPicPr>
        <p:blipFill rotWithShape="1">
          <a:blip r:embed="rId2"/>
          <a:srcRect l="19539" t="14272" r="43929" b="3375"/>
          <a:stretch/>
        </p:blipFill>
        <p:spPr>
          <a:xfrm>
            <a:off x="3919484" y="1425145"/>
            <a:ext cx="4353033" cy="5334000"/>
          </a:xfrm>
          <a:prstGeom prst="rect">
            <a:avLst/>
          </a:prstGeom>
        </p:spPr>
      </p:pic>
    </p:spTree>
    <p:extLst>
      <p:ext uri="{BB962C8B-B14F-4D97-AF65-F5344CB8AC3E}">
        <p14:creationId xmlns:p14="http://schemas.microsoft.com/office/powerpoint/2010/main" val="24107047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09548B"/>
                </a:solidFill>
                <a:latin typeface="+mn-lt"/>
              </a:rPr>
              <a:t>Dogon People: Stairway Myth</a:t>
            </a:r>
            <a:endParaRPr lang="en-US" dirty="0">
              <a:solidFill>
                <a:srgbClr val="09548B"/>
              </a:solidFill>
              <a:latin typeface="+mn-lt"/>
            </a:endParaRPr>
          </a:p>
        </p:txBody>
      </p:sp>
      <p:sp>
        <p:nvSpPr>
          <p:cNvPr id="3" name="Content Placeholder 2"/>
          <p:cNvSpPr>
            <a:spLocks noGrp="1"/>
          </p:cNvSpPr>
          <p:nvPr>
            <p:ph idx="1"/>
          </p:nvPr>
        </p:nvSpPr>
        <p:spPr/>
        <p:txBody>
          <a:bodyPr/>
          <a:lstStyle/>
          <a:p>
            <a:pPr marL="0" indent="0">
              <a:buNone/>
            </a:pPr>
            <a:r>
              <a:rPr lang="en-US" dirty="0"/>
              <a:t>The Dogon people of central Africa thought of the world as being organized into the form of a grain storage building. This building has four stairways, each facing either north, south, east or west. The east stairway holds birds, the west stairway is for wild animals, the north stairway holds humans and fishes, and the south stairway (that they identified as these three stars) is for domestic animals. (87-88)</a:t>
            </a:r>
          </a:p>
          <a:p>
            <a:pPr marL="0" indent="0">
              <a:buNone/>
            </a:pPr>
            <a:r>
              <a:rPr lang="en-US" dirty="0"/>
              <a:t> </a:t>
            </a:r>
          </a:p>
          <a:p>
            <a:pPr marL="0" indent="0">
              <a:buNone/>
            </a:pPr>
            <a:r>
              <a:rPr lang="en-US" sz="2000" dirty="0"/>
              <a:t>Story adapted from:</a:t>
            </a:r>
          </a:p>
          <a:p>
            <a:pPr marL="0" indent="0">
              <a:buNone/>
            </a:pPr>
            <a:r>
              <a:rPr lang="en-US" sz="2000" dirty="0"/>
              <a:t>Womack, M. (2005). </a:t>
            </a:r>
            <a:r>
              <a:rPr lang="en-US" sz="2000" i="1" dirty="0"/>
              <a:t>Symbols and meaning: A concise introduction</a:t>
            </a:r>
            <a:r>
              <a:rPr lang="en-US" sz="2000" dirty="0"/>
              <a:t>. Walnut Creek, CA: Altamira Press. </a:t>
            </a:r>
          </a:p>
          <a:p>
            <a:pPr marL="0" indent="0">
              <a:buNone/>
            </a:pPr>
            <a:endParaRPr lang="en-US" dirty="0"/>
          </a:p>
        </p:txBody>
      </p:sp>
    </p:spTree>
    <p:extLst>
      <p:ext uri="{BB962C8B-B14F-4D97-AF65-F5344CB8AC3E}">
        <p14:creationId xmlns:p14="http://schemas.microsoft.com/office/powerpoint/2010/main" val="16595825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09548B"/>
                </a:solidFill>
                <a:latin typeface="+mn-lt"/>
              </a:rPr>
              <a:t>Dogon People: Map</a:t>
            </a:r>
            <a:endParaRPr lang="en-US" dirty="0">
              <a:solidFill>
                <a:srgbClr val="09548B"/>
              </a:solidFill>
              <a:latin typeface="+mn-lt"/>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116746" y="1825625"/>
            <a:ext cx="3958508" cy="4351338"/>
          </a:xfrm>
        </p:spPr>
      </p:pic>
      <p:sp>
        <p:nvSpPr>
          <p:cNvPr id="5" name="TextBox 4"/>
          <p:cNvSpPr txBox="1"/>
          <p:nvPr/>
        </p:nvSpPr>
        <p:spPr>
          <a:xfrm>
            <a:off x="4712044" y="4168345"/>
            <a:ext cx="727763" cy="369332"/>
          </a:xfrm>
          <a:prstGeom prst="rect">
            <a:avLst/>
          </a:prstGeom>
          <a:noFill/>
        </p:spPr>
        <p:txBody>
          <a:bodyPr wrap="none" rtlCol="0">
            <a:spAutoFit/>
          </a:bodyPr>
          <a:lstStyle/>
          <a:p>
            <a:r>
              <a:rPr lang="en-US" dirty="0" smtClean="0"/>
              <a:t>Africa</a:t>
            </a:r>
            <a:endParaRPr lang="en-US" dirty="0"/>
          </a:p>
        </p:txBody>
      </p:sp>
      <p:sp>
        <p:nvSpPr>
          <p:cNvPr id="6" name="TextBox 5"/>
          <p:cNvSpPr txBox="1"/>
          <p:nvPr/>
        </p:nvSpPr>
        <p:spPr>
          <a:xfrm>
            <a:off x="4599816" y="2627653"/>
            <a:ext cx="800219" cy="369332"/>
          </a:xfrm>
          <a:prstGeom prst="rect">
            <a:avLst/>
          </a:prstGeom>
          <a:noFill/>
        </p:spPr>
        <p:txBody>
          <a:bodyPr wrap="none" rtlCol="0">
            <a:spAutoFit/>
          </a:bodyPr>
          <a:lstStyle/>
          <a:p>
            <a:r>
              <a:rPr lang="en-US" dirty="0" smtClean="0"/>
              <a:t>Dogon</a:t>
            </a:r>
            <a:endParaRPr lang="en-US" dirty="0"/>
          </a:p>
        </p:txBody>
      </p:sp>
      <p:sp>
        <p:nvSpPr>
          <p:cNvPr id="3" name="TextBox 2"/>
          <p:cNvSpPr txBox="1"/>
          <p:nvPr/>
        </p:nvSpPr>
        <p:spPr>
          <a:xfrm>
            <a:off x="2879999" y="2891481"/>
            <a:ext cx="1088631" cy="523220"/>
          </a:xfrm>
          <a:prstGeom prst="rect">
            <a:avLst/>
          </a:prstGeom>
          <a:noFill/>
        </p:spPr>
        <p:txBody>
          <a:bodyPr wrap="none" rtlCol="0">
            <a:spAutoFit/>
          </a:bodyPr>
          <a:lstStyle/>
          <a:p>
            <a:pPr algn="ctr"/>
            <a:r>
              <a:rPr lang="en-US" sz="1400" dirty="0" smtClean="0"/>
              <a:t>Modern-day</a:t>
            </a:r>
          </a:p>
          <a:p>
            <a:pPr algn="ctr"/>
            <a:r>
              <a:rPr lang="en-US" sz="1400" dirty="0" smtClean="0"/>
              <a:t>Mali</a:t>
            </a:r>
            <a:endParaRPr lang="en-US" sz="1400" dirty="0"/>
          </a:p>
        </p:txBody>
      </p:sp>
      <p:cxnSp>
        <p:nvCxnSpPr>
          <p:cNvPr id="8" name="Straight Arrow Connector 7"/>
          <p:cNvCxnSpPr>
            <a:stCxn id="3" idx="3"/>
          </p:cNvCxnSpPr>
          <p:nvPr/>
        </p:nvCxnSpPr>
        <p:spPr>
          <a:xfrm>
            <a:off x="3968630" y="3153091"/>
            <a:ext cx="631186" cy="8437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994668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09548B"/>
                </a:solidFill>
                <a:latin typeface="+mn-lt"/>
              </a:rPr>
              <a:t>Dogon People: Society</a:t>
            </a:r>
            <a:endParaRPr lang="en-US" dirty="0">
              <a:solidFill>
                <a:srgbClr val="09548B"/>
              </a:solidFill>
              <a:latin typeface="+mn-lt"/>
            </a:endParaRPr>
          </a:p>
        </p:txBody>
      </p:sp>
      <p:sp>
        <p:nvSpPr>
          <p:cNvPr id="3" name="Content Placeholder 2"/>
          <p:cNvSpPr>
            <a:spLocks noGrp="1"/>
          </p:cNvSpPr>
          <p:nvPr>
            <p:ph idx="1"/>
          </p:nvPr>
        </p:nvSpPr>
        <p:spPr/>
        <p:txBody>
          <a:bodyPr>
            <a:normAutofit lnSpcReduction="10000"/>
          </a:bodyPr>
          <a:lstStyle/>
          <a:p>
            <a:r>
              <a:rPr lang="en-US" dirty="0" smtClean="0"/>
              <a:t>The Dogon society is both patrilineal (family descent is traced through the father) and patriarchal (a male is the family head).</a:t>
            </a:r>
          </a:p>
          <a:p>
            <a:r>
              <a:rPr lang="en-US" dirty="0" smtClean="0"/>
              <a:t>They are an agricultural society based in Mali.</a:t>
            </a:r>
          </a:p>
          <a:p>
            <a:r>
              <a:rPr lang="en-US" dirty="0" smtClean="0"/>
              <a:t>Their traditional religion is based around a number of gods and ancestor worship. Certain tenets of Islam have, over time, been adapted into their traditional religion.</a:t>
            </a:r>
          </a:p>
          <a:p>
            <a:r>
              <a:rPr lang="en-US" dirty="0" smtClean="0"/>
              <a:t>The Dogon perform a ceremony which celebrates the star Sirius B.</a:t>
            </a:r>
          </a:p>
          <a:p>
            <a:r>
              <a:rPr lang="en-US" dirty="0" smtClean="0"/>
              <a:t>Although most marriages are monogamous (consisting of two people), polygyny (having multiple wives) is allowed.</a:t>
            </a:r>
          </a:p>
          <a:p>
            <a:pPr marL="0" indent="0">
              <a:buNone/>
            </a:pPr>
            <a:r>
              <a:rPr lang="en-US" sz="1600" dirty="0" smtClean="0"/>
              <a:t>Source: </a:t>
            </a:r>
            <a:r>
              <a:rPr lang="en-US" sz="1600" dirty="0" err="1" smtClean="0"/>
              <a:t>Beierle</a:t>
            </a:r>
            <a:r>
              <a:rPr lang="en-US" sz="1600" dirty="0"/>
              <a:t>, John. "Dogon." </a:t>
            </a:r>
            <a:r>
              <a:rPr lang="en-US" sz="1600" u="sng" dirty="0"/>
              <a:t>Encyclopedia of World Cultures</a:t>
            </a:r>
            <a:r>
              <a:rPr lang="en-US" sz="1600" dirty="0"/>
              <a:t>. 1996. Retrieved June 10, 2016 from Encyclopedia.com</a:t>
            </a:r>
            <a:endParaRPr lang="en-US" sz="1600" dirty="0" smtClean="0"/>
          </a:p>
          <a:p>
            <a:endParaRPr lang="en-US" dirty="0"/>
          </a:p>
        </p:txBody>
      </p:sp>
    </p:spTree>
    <p:extLst>
      <p:ext uri="{BB962C8B-B14F-4D97-AF65-F5344CB8AC3E}">
        <p14:creationId xmlns:p14="http://schemas.microsoft.com/office/powerpoint/2010/main" val="18193864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smtClean="0">
                <a:solidFill>
                  <a:srgbClr val="09548B"/>
                </a:solidFill>
                <a:latin typeface="+mn-lt"/>
              </a:rPr>
              <a:t>Ju</a:t>
            </a:r>
            <a:r>
              <a:rPr lang="en-US" dirty="0" smtClean="0">
                <a:solidFill>
                  <a:srgbClr val="09548B"/>
                </a:solidFill>
                <a:latin typeface="+mn-lt"/>
              </a:rPr>
              <a:t>/</a:t>
            </a:r>
            <a:r>
              <a:rPr lang="en-US" dirty="0" err="1" smtClean="0">
                <a:solidFill>
                  <a:srgbClr val="09548B"/>
                </a:solidFill>
                <a:latin typeface="+mn-lt"/>
              </a:rPr>
              <a:t>Wasi</a:t>
            </a:r>
            <a:r>
              <a:rPr lang="en-US" dirty="0" smtClean="0">
                <a:solidFill>
                  <a:srgbClr val="09548B"/>
                </a:solidFill>
                <a:latin typeface="+mn-lt"/>
              </a:rPr>
              <a:t> People: Zebra Constellation</a:t>
            </a:r>
            <a:endParaRPr lang="en-US" dirty="0">
              <a:solidFill>
                <a:srgbClr val="09548B"/>
              </a:solidFill>
              <a:latin typeface="+mn-lt"/>
            </a:endParaRPr>
          </a:p>
        </p:txBody>
      </p:sp>
      <p:pic>
        <p:nvPicPr>
          <p:cNvPr id="4" name="Content Placeholder 3"/>
          <p:cNvPicPr>
            <a:picLocks noGrp="1" noChangeAspect="1"/>
          </p:cNvPicPr>
          <p:nvPr>
            <p:ph idx="1"/>
          </p:nvPr>
        </p:nvPicPr>
        <p:blipFill rotWithShape="1">
          <a:blip r:embed="rId2"/>
          <a:srcRect l="14703" t="14082" r="55454" b="3943"/>
          <a:stretch/>
        </p:blipFill>
        <p:spPr>
          <a:xfrm>
            <a:off x="1680519" y="1509941"/>
            <a:ext cx="3336324" cy="4981476"/>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0320" y="1762898"/>
            <a:ext cx="3743988" cy="4205416"/>
          </a:xfrm>
          <a:prstGeom prst="rect">
            <a:avLst/>
          </a:prstGeom>
          <a:ln w="28575">
            <a:solidFill>
              <a:schemeClr val="bg1">
                <a:lumMod val="75000"/>
              </a:schemeClr>
            </a:solidFill>
          </a:ln>
        </p:spPr>
      </p:pic>
      <p:sp>
        <p:nvSpPr>
          <p:cNvPr id="7" name="Right Triangle 6"/>
          <p:cNvSpPr/>
          <p:nvPr/>
        </p:nvSpPr>
        <p:spPr>
          <a:xfrm flipH="1">
            <a:off x="3797643" y="1762898"/>
            <a:ext cx="2422676" cy="2496064"/>
          </a:xfrm>
          <a:prstGeom prst="rtTriangle">
            <a:avLst/>
          </a:prstGeom>
          <a:solidFill>
            <a:srgbClr val="7F7F7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p:cNvSpPr/>
          <p:nvPr/>
        </p:nvSpPr>
        <p:spPr>
          <a:xfrm flipH="1" flipV="1">
            <a:off x="3797643" y="4258962"/>
            <a:ext cx="2422676" cy="1709352"/>
          </a:xfrm>
          <a:prstGeom prst="rtTriangle">
            <a:avLst/>
          </a:prstGeom>
          <a:solidFill>
            <a:srgbClr val="7F7F7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680683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smtClean="0">
                <a:solidFill>
                  <a:srgbClr val="09548B"/>
                </a:solidFill>
                <a:latin typeface="+mn-lt"/>
              </a:rPr>
              <a:t>Ju</a:t>
            </a:r>
            <a:r>
              <a:rPr lang="en-US" dirty="0" smtClean="0">
                <a:solidFill>
                  <a:srgbClr val="09548B"/>
                </a:solidFill>
                <a:latin typeface="+mn-lt"/>
              </a:rPr>
              <a:t>/</a:t>
            </a:r>
            <a:r>
              <a:rPr lang="en-US" dirty="0" err="1" smtClean="0">
                <a:solidFill>
                  <a:srgbClr val="09548B"/>
                </a:solidFill>
                <a:latin typeface="+mn-lt"/>
              </a:rPr>
              <a:t>Wasi</a:t>
            </a:r>
            <a:r>
              <a:rPr lang="en-US" dirty="0" smtClean="0">
                <a:solidFill>
                  <a:srgbClr val="09548B"/>
                </a:solidFill>
                <a:latin typeface="+mn-lt"/>
              </a:rPr>
              <a:t> People: Zebra Myth</a:t>
            </a:r>
            <a:endParaRPr lang="en-US" dirty="0">
              <a:solidFill>
                <a:srgbClr val="09548B"/>
              </a:solidFill>
              <a:latin typeface="+mn-lt"/>
            </a:endParaRPr>
          </a:p>
        </p:txBody>
      </p:sp>
      <p:sp>
        <p:nvSpPr>
          <p:cNvPr id="3" name="Content Placeholder 2"/>
          <p:cNvSpPr>
            <a:spLocks noGrp="1"/>
          </p:cNvSpPr>
          <p:nvPr>
            <p:ph idx="1"/>
          </p:nvPr>
        </p:nvSpPr>
        <p:spPr/>
        <p:txBody>
          <a:bodyPr>
            <a:normAutofit/>
          </a:bodyPr>
          <a:lstStyle/>
          <a:p>
            <a:pPr marL="0" indent="0">
              <a:buNone/>
            </a:pPr>
            <a:r>
              <a:rPr lang="en-US" dirty="0"/>
              <a:t>The </a:t>
            </a:r>
            <a:r>
              <a:rPr lang="en-US" dirty="0" err="1"/>
              <a:t>Ju</a:t>
            </a:r>
            <a:r>
              <a:rPr lang="en-US" dirty="0"/>
              <a:t>/</a:t>
            </a:r>
            <a:r>
              <a:rPr lang="en-US" dirty="0" err="1"/>
              <a:t>Wasi</a:t>
            </a:r>
            <a:r>
              <a:rPr lang="en-US" dirty="0"/>
              <a:t> people of Africa told a story about the god Old/Gao. One day, he went out with his bow and arrow to hunt zebras. He finally saw three of them lined up in a row. He took aim and shot his arrow, but missed his target. The three zebras escaped and can now be seen lined up in the sky. The arrow </a:t>
            </a:r>
            <a:r>
              <a:rPr lang="en-US"/>
              <a:t>the </a:t>
            </a:r>
            <a:r>
              <a:rPr lang="en-US" smtClean="0"/>
              <a:t>god shot </a:t>
            </a:r>
            <a:r>
              <a:rPr lang="en-US" dirty="0"/>
              <a:t>can still be seen where it fell, just below the three zebras facing away from them. </a:t>
            </a:r>
          </a:p>
          <a:p>
            <a:pPr marL="0" indent="0">
              <a:buNone/>
            </a:pPr>
            <a:r>
              <a:rPr lang="en-US" dirty="0"/>
              <a:t> </a:t>
            </a:r>
          </a:p>
          <a:p>
            <a:pPr marL="0" indent="0">
              <a:buNone/>
            </a:pPr>
            <a:r>
              <a:rPr lang="en-US" sz="2000" dirty="0"/>
              <a:t>Story adapted from:</a:t>
            </a:r>
          </a:p>
          <a:p>
            <a:pPr marL="0" indent="0">
              <a:buNone/>
            </a:pPr>
            <a:r>
              <a:rPr lang="en-US" sz="2000" dirty="0"/>
              <a:t>Heifetz, M. D., &amp; </a:t>
            </a:r>
            <a:r>
              <a:rPr lang="en-US" sz="2000" dirty="0" err="1"/>
              <a:t>Tirion</a:t>
            </a:r>
            <a:r>
              <a:rPr lang="en-US" sz="2000" dirty="0"/>
              <a:t>, W. (2012). </a:t>
            </a:r>
            <a:r>
              <a:rPr lang="en-US" sz="2000" i="1" dirty="0"/>
              <a:t>A walk through the southern sky: A guide to stars, constellations and their legends</a:t>
            </a:r>
            <a:r>
              <a:rPr lang="en-US" sz="2000" dirty="0"/>
              <a:t>. Cambridge: Cambridge University Press</a:t>
            </a:r>
            <a:r>
              <a:rPr lang="en-US" sz="2000" dirty="0" smtClean="0"/>
              <a:t>.</a:t>
            </a:r>
            <a:endParaRPr lang="en-US" sz="2000" dirty="0"/>
          </a:p>
        </p:txBody>
      </p:sp>
    </p:spTree>
    <p:extLst>
      <p:ext uri="{BB962C8B-B14F-4D97-AF65-F5344CB8AC3E}">
        <p14:creationId xmlns:p14="http://schemas.microsoft.com/office/powerpoint/2010/main" val="23104456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smtClean="0">
                <a:solidFill>
                  <a:srgbClr val="09548B"/>
                </a:solidFill>
                <a:latin typeface="+mn-lt"/>
              </a:rPr>
              <a:t>Ju</a:t>
            </a:r>
            <a:r>
              <a:rPr lang="en-US" dirty="0" smtClean="0">
                <a:solidFill>
                  <a:srgbClr val="09548B"/>
                </a:solidFill>
                <a:latin typeface="+mn-lt"/>
              </a:rPr>
              <a:t>/</a:t>
            </a:r>
            <a:r>
              <a:rPr lang="en-US" dirty="0" err="1" smtClean="0">
                <a:solidFill>
                  <a:srgbClr val="09548B"/>
                </a:solidFill>
                <a:latin typeface="+mn-lt"/>
              </a:rPr>
              <a:t>Wasi</a:t>
            </a:r>
            <a:r>
              <a:rPr lang="en-US" dirty="0" smtClean="0">
                <a:solidFill>
                  <a:srgbClr val="09548B"/>
                </a:solidFill>
                <a:latin typeface="+mn-lt"/>
              </a:rPr>
              <a:t> People: Map</a:t>
            </a:r>
            <a:endParaRPr lang="en-US" dirty="0">
              <a:solidFill>
                <a:srgbClr val="09548B"/>
              </a:solidFill>
              <a:latin typeface="+mn-lt"/>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116746" y="1825625"/>
            <a:ext cx="3958508" cy="4351338"/>
          </a:xfrm>
        </p:spPr>
      </p:pic>
      <p:sp>
        <p:nvSpPr>
          <p:cNvPr id="5" name="TextBox 4"/>
          <p:cNvSpPr txBox="1"/>
          <p:nvPr/>
        </p:nvSpPr>
        <p:spPr>
          <a:xfrm>
            <a:off x="4753233" y="4094205"/>
            <a:ext cx="727763" cy="369332"/>
          </a:xfrm>
          <a:prstGeom prst="rect">
            <a:avLst/>
          </a:prstGeom>
          <a:noFill/>
        </p:spPr>
        <p:txBody>
          <a:bodyPr wrap="none" rtlCol="0">
            <a:spAutoFit/>
          </a:bodyPr>
          <a:lstStyle/>
          <a:p>
            <a:r>
              <a:rPr lang="en-US" dirty="0" smtClean="0"/>
              <a:t>Africa</a:t>
            </a:r>
            <a:endParaRPr lang="en-US" dirty="0"/>
          </a:p>
        </p:txBody>
      </p:sp>
      <p:sp>
        <p:nvSpPr>
          <p:cNvPr id="6" name="TextBox 5"/>
          <p:cNvSpPr txBox="1"/>
          <p:nvPr/>
        </p:nvSpPr>
        <p:spPr>
          <a:xfrm>
            <a:off x="5824148" y="5198075"/>
            <a:ext cx="920445" cy="369332"/>
          </a:xfrm>
          <a:prstGeom prst="rect">
            <a:avLst/>
          </a:prstGeom>
          <a:noFill/>
        </p:spPr>
        <p:txBody>
          <a:bodyPr wrap="none" rtlCol="0">
            <a:spAutoFit/>
          </a:bodyPr>
          <a:lstStyle/>
          <a:p>
            <a:r>
              <a:rPr lang="en-US" dirty="0" err="1" smtClean="0"/>
              <a:t>Ju</a:t>
            </a:r>
            <a:r>
              <a:rPr lang="en-US" dirty="0" smtClean="0"/>
              <a:t>/</a:t>
            </a:r>
            <a:r>
              <a:rPr lang="en-US" dirty="0" err="1" smtClean="0"/>
              <a:t>Wasi</a:t>
            </a:r>
            <a:endParaRPr lang="en-US" dirty="0"/>
          </a:p>
        </p:txBody>
      </p:sp>
      <p:sp>
        <p:nvSpPr>
          <p:cNvPr id="3" name="TextBox 2"/>
          <p:cNvSpPr txBox="1"/>
          <p:nvPr/>
        </p:nvSpPr>
        <p:spPr>
          <a:xfrm>
            <a:off x="4392365" y="4797030"/>
            <a:ext cx="1088631" cy="523220"/>
          </a:xfrm>
          <a:prstGeom prst="rect">
            <a:avLst/>
          </a:prstGeom>
          <a:noFill/>
        </p:spPr>
        <p:txBody>
          <a:bodyPr wrap="none" rtlCol="0">
            <a:spAutoFit/>
          </a:bodyPr>
          <a:lstStyle/>
          <a:p>
            <a:pPr algn="ctr"/>
            <a:r>
              <a:rPr lang="en-US" sz="1400" dirty="0" smtClean="0"/>
              <a:t>Modern-day</a:t>
            </a:r>
          </a:p>
          <a:p>
            <a:pPr algn="ctr"/>
            <a:r>
              <a:rPr lang="en-US" sz="1400" dirty="0" smtClean="0"/>
              <a:t>Namibia</a:t>
            </a:r>
            <a:endParaRPr lang="en-US" sz="1400" dirty="0"/>
          </a:p>
        </p:txBody>
      </p:sp>
      <p:sp>
        <p:nvSpPr>
          <p:cNvPr id="8" name="TextBox 7"/>
          <p:cNvSpPr txBox="1"/>
          <p:nvPr/>
        </p:nvSpPr>
        <p:spPr>
          <a:xfrm>
            <a:off x="7414054" y="5915353"/>
            <a:ext cx="1088631" cy="523220"/>
          </a:xfrm>
          <a:prstGeom prst="rect">
            <a:avLst/>
          </a:prstGeom>
          <a:noFill/>
        </p:spPr>
        <p:txBody>
          <a:bodyPr wrap="none" rtlCol="0">
            <a:spAutoFit/>
          </a:bodyPr>
          <a:lstStyle/>
          <a:p>
            <a:pPr algn="ctr"/>
            <a:r>
              <a:rPr lang="en-US" sz="1400" dirty="0" smtClean="0"/>
              <a:t>Modern-day</a:t>
            </a:r>
          </a:p>
          <a:p>
            <a:pPr algn="ctr"/>
            <a:r>
              <a:rPr lang="en-US" sz="1400" dirty="0" smtClean="0"/>
              <a:t>Botswana</a:t>
            </a:r>
            <a:endParaRPr lang="en-US" sz="1400" dirty="0"/>
          </a:p>
        </p:txBody>
      </p:sp>
      <p:cxnSp>
        <p:nvCxnSpPr>
          <p:cNvPr id="10" name="Straight Arrow Connector 9"/>
          <p:cNvCxnSpPr/>
          <p:nvPr/>
        </p:nvCxnSpPr>
        <p:spPr>
          <a:xfrm>
            <a:off x="5480996" y="5058640"/>
            <a:ext cx="409058" cy="13119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2" name="Straight Arrow Connector 11"/>
          <p:cNvCxnSpPr>
            <a:stCxn id="8" idx="1"/>
          </p:cNvCxnSpPr>
          <p:nvPr/>
        </p:nvCxnSpPr>
        <p:spPr>
          <a:xfrm flipH="1" flipV="1">
            <a:off x="6516130" y="5559169"/>
            <a:ext cx="897924" cy="61779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0903178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smtClean="0">
                <a:solidFill>
                  <a:srgbClr val="09548B"/>
                </a:solidFill>
                <a:latin typeface="+mn-lt"/>
              </a:rPr>
              <a:t>Ju</a:t>
            </a:r>
            <a:r>
              <a:rPr lang="en-US" dirty="0" smtClean="0">
                <a:solidFill>
                  <a:srgbClr val="09548B"/>
                </a:solidFill>
                <a:latin typeface="+mn-lt"/>
              </a:rPr>
              <a:t>/</a:t>
            </a:r>
            <a:r>
              <a:rPr lang="en-US" dirty="0" err="1" smtClean="0">
                <a:solidFill>
                  <a:srgbClr val="09548B"/>
                </a:solidFill>
                <a:latin typeface="+mn-lt"/>
              </a:rPr>
              <a:t>Wasi</a:t>
            </a:r>
            <a:r>
              <a:rPr lang="en-US" dirty="0" smtClean="0">
                <a:solidFill>
                  <a:srgbClr val="09548B"/>
                </a:solidFill>
                <a:latin typeface="+mn-lt"/>
              </a:rPr>
              <a:t> People: Society</a:t>
            </a:r>
            <a:endParaRPr lang="en-US" dirty="0">
              <a:solidFill>
                <a:srgbClr val="09548B"/>
              </a:solidFill>
              <a:latin typeface="+mn-lt"/>
            </a:endParaRPr>
          </a:p>
        </p:txBody>
      </p:sp>
      <p:sp>
        <p:nvSpPr>
          <p:cNvPr id="3" name="Content Placeholder 2"/>
          <p:cNvSpPr>
            <a:spLocks noGrp="1"/>
          </p:cNvSpPr>
          <p:nvPr>
            <p:ph idx="1"/>
          </p:nvPr>
        </p:nvSpPr>
        <p:spPr/>
        <p:txBody>
          <a:bodyPr>
            <a:normAutofit fontScale="92500" lnSpcReduction="20000"/>
          </a:bodyPr>
          <a:lstStyle/>
          <a:p>
            <a:r>
              <a:rPr lang="en-US" dirty="0" smtClean="0"/>
              <a:t>The singular of </a:t>
            </a:r>
            <a:r>
              <a:rPr lang="en-US" dirty="0" err="1" smtClean="0"/>
              <a:t>Ju</a:t>
            </a:r>
            <a:r>
              <a:rPr lang="en-US" dirty="0" smtClean="0"/>
              <a:t>/</a:t>
            </a:r>
            <a:r>
              <a:rPr lang="en-US" dirty="0" err="1" smtClean="0"/>
              <a:t>Wasi</a:t>
            </a:r>
            <a:r>
              <a:rPr lang="en-US" dirty="0" smtClean="0"/>
              <a:t> is </a:t>
            </a:r>
            <a:r>
              <a:rPr lang="en-US" dirty="0" err="1" smtClean="0"/>
              <a:t>Ju</a:t>
            </a:r>
            <a:r>
              <a:rPr lang="en-US" dirty="0" smtClean="0"/>
              <a:t>/</a:t>
            </a:r>
            <a:r>
              <a:rPr lang="en-US" dirty="0" err="1" smtClean="0"/>
              <a:t>wa</a:t>
            </a:r>
            <a:r>
              <a:rPr lang="en-US" dirty="0" smtClean="0"/>
              <a:t>, also spelled </a:t>
            </a:r>
            <a:r>
              <a:rPr lang="en-US" dirty="0" err="1" smtClean="0"/>
              <a:t>Ju</a:t>
            </a:r>
            <a:r>
              <a:rPr lang="en-US" dirty="0" smtClean="0"/>
              <a:t>/</a:t>
            </a:r>
            <a:r>
              <a:rPr lang="en-US" dirty="0" err="1" smtClean="0"/>
              <a:t>hoan</a:t>
            </a:r>
            <a:r>
              <a:rPr lang="en-US" dirty="0" smtClean="0"/>
              <a:t>.</a:t>
            </a:r>
          </a:p>
          <a:p>
            <a:r>
              <a:rPr lang="en-US" dirty="0"/>
              <a:t>One of the five groups that make up the </a:t>
            </a:r>
            <a:r>
              <a:rPr lang="en-US" dirty="0" smtClean="0"/>
              <a:t>San people, </a:t>
            </a:r>
            <a:r>
              <a:rPr lang="en-US" dirty="0"/>
              <a:t>also called </a:t>
            </a:r>
            <a:r>
              <a:rPr lang="en-US" dirty="0" smtClean="0"/>
              <a:t>Bushmen.</a:t>
            </a:r>
          </a:p>
          <a:p>
            <a:r>
              <a:rPr lang="en-US" dirty="0" smtClean="0"/>
              <a:t>They speak the !Kung language, which uses clicks, and are sometimes referred to as the !Kung people. The “!” indicates a click in the pronunciation.</a:t>
            </a:r>
          </a:p>
          <a:p>
            <a:r>
              <a:rPr lang="en-US" dirty="0" smtClean="0"/>
              <a:t>They are a hunter-gatherer society based in Namibia and Botswana.</a:t>
            </a:r>
          </a:p>
          <a:p>
            <a:r>
              <a:rPr lang="en-US" dirty="0" smtClean="0"/>
              <a:t>There are less than 100 first names for everyone in their society. They use their names as a way to determine who they are related to. To the </a:t>
            </a:r>
            <a:r>
              <a:rPr lang="en-US" dirty="0" err="1" smtClean="0"/>
              <a:t>Ju</a:t>
            </a:r>
            <a:r>
              <a:rPr lang="en-US" dirty="0" smtClean="0"/>
              <a:t>/</a:t>
            </a:r>
            <a:r>
              <a:rPr lang="en-US" dirty="0" err="1" smtClean="0"/>
              <a:t>Wasi</a:t>
            </a:r>
            <a:r>
              <a:rPr lang="en-US" dirty="0" smtClean="0"/>
              <a:t>, anyone who has the same name as your biological sister is also considered your sister (and the same goes for brothers, mothers, fathers, </a:t>
            </a:r>
            <a:r>
              <a:rPr lang="en-US" dirty="0" err="1" smtClean="0"/>
              <a:t>etc</a:t>
            </a:r>
            <a:r>
              <a:rPr lang="en-US" dirty="0" smtClean="0"/>
              <a:t>). It is taboo to marry someone with the same name as a close relative, because they are also considered your relative.</a:t>
            </a:r>
          </a:p>
          <a:p>
            <a:pPr marL="0" indent="0">
              <a:buNone/>
            </a:pPr>
            <a:r>
              <a:rPr lang="en-US" sz="1700" dirty="0" smtClean="0"/>
              <a:t>Source: </a:t>
            </a:r>
            <a:r>
              <a:rPr lang="en-US" sz="1700" dirty="0"/>
              <a:t>Thomas, E. M. (2007). </a:t>
            </a:r>
            <a:r>
              <a:rPr lang="en-US" sz="1700" i="1" dirty="0"/>
              <a:t>The Old Way: A Story of the First People</a:t>
            </a:r>
            <a:r>
              <a:rPr lang="en-US" sz="1700" dirty="0"/>
              <a:t>. London, UK: Macmillan</a:t>
            </a:r>
            <a:r>
              <a:rPr lang="en-US" sz="1700" dirty="0" smtClean="0"/>
              <a:t>.</a:t>
            </a:r>
            <a:endParaRPr lang="en-US" sz="1700" dirty="0"/>
          </a:p>
        </p:txBody>
      </p:sp>
    </p:spTree>
    <p:extLst>
      <p:ext uri="{BB962C8B-B14F-4D97-AF65-F5344CB8AC3E}">
        <p14:creationId xmlns:p14="http://schemas.microsoft.com/office/powerpoint/2010/main" val="31069751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8031"/>
            <a:ext cx="10515600" cy="1325563"/>
          </a:xfrm>
        </p:spPr>
        <p:txBody>
          <a:bodyPr/>
          <a:lstStyle/>
          <a:p>
            <a:pPr algn="ctr"/>
            <a:r>
              <a:rPr lang="en-US" dirty="0" smtClean="0">
                <a:solidFill>
                  <a:srgbClr val="09548B"/>
                </a:solidFill>
                <a:latin typeface="+mn-lt"/>
              </a:rPr>
              <a:t>Image of Space</a:t>
            </a:r>
            <a:endParaRPr lang="en-US" dirty="0">
              <a:solidFill>
                <a:srgbClr val="09548B"/>
              </a:solidFill>
              <a:latin typeface="+mn-lt"/>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99863" y="1332227"/>
            <a:ext cx="6192274" cy="5355481"/>
          </a:xfrm>
        </p:spPr>
      </p:pic>
    </p:spTree>
    <p:extLst>
      <p:ext uri="{BB962C8B-B14F-4D97-AF65-F5344CB8AC3E}">
        <p14:creationId xmlns:p14="http://schemas.microsoft.com/office/powerpoint/2010/main" val="33565004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09548B"/>
                </a:solidFill>
                <a:latin typeface="+mn-lt"/>
              </a:rPr>
              <a:t>Ancient Greece: Orion Constellation</a:t>
            </a:r>
            <a:endParaRPr lang="en-US" dirty="0">
              <a:solidFill>
                <a:srgbClr val="09548B"/>
              </a:solidFill>
              <a:latin typeface="+mn-lt"/>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60140" y="1425039"/>
            <a:ext cx="3071720" cy="5106150"/>
          </a:xfr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31800" t="-225" r="11008" b="225"/>
          <a:stretch/>
        </p:blipFill>
        <p:spPr>
          <a:xfrm>
            <a:off x="838200" y="1909050"/>
            <a:ext cx="2743200" cy="4138127"/>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10600" y="1705175"/>
            <a:ext cx="2743200" cy="4545876"/>
          </a:xfrm>
          <a:prstGeom prst="rect">
            <a:avLst/>
          </a:prstGeom>
        </p:spPr>
      </p:pic>
    </p:spTree>
    <p:extLst>
      <p:ext uri="{BB962C8B-B14F-4D97-AF65-F5344CB8AC3E}">
        <p14:creationId xmlns:p14="http://schemas.microsoft.com/office/powerpoint/2010/main" val="22125460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09548B"/>
                </a:solidFill>
                <a:latin typeface="+mn-lt"/>
              </a:rPr>
              <a:t>Ancient Greece: Orion Myth</a:t>
            </a:r>
            <a:endParaRPr lang="en-US" dirty="0">
              <a:solidFill>
                <a:srgbClr val="09548B"/>
              </a:solidFill>
              <a:latin typeface="+mn-lt"/>
            </a:endParaRPr>
          </a:p>
        </p:txBody>
      </p:sp>
      <p:sp>
        <p:nvSpPr>
          <p:cNvPr id="3" name="Content Placeholder 2"/>
          <p:cNvSpPr>
            <a:spLocks noGrp="1"/>
          </p:cNvSpPr>
          <p:nvPr>
            <p:ph idx="1"/>
          </p:nvPr>
        </p:nvSpPr>
        <p:spPr/>
        <p:txBody>
          <a:bodyPr>
            <a:normAutofit fontScale="85000" lnSpcReduction="20000"/>
          </a:bodyPr>
          <a:lstStyle/>
          <a:p>
            <a:pPr marL="0" indent="0">
              <a:buNone/>
            </a:pPr>
            <a:r>
              <a:rPr lang="en-US" dirty="0"/>
              <a:t>The ancient Greeks told the story of Orion. Orion was a giant and very handsome hunter. He </a:t>
            </a:r>
            <a:r>
              <a:rPr lang="en-US" dirty="0" smtClean="0"/>
              <a:t>went </a:t>
            </a:r>
            <a:r>
              <a:rPr lang="en-US" dirty="0"/>
              <a:t>to an island to drive out the wild beasts that were terrifying the islanders. While he was there, he fell in love with the princess of the island, Merope. Her father, the king, did not approve of Orion and made him blind to keep Orion from marrying his daughter. Orion learned that he could get his sight back if he travelled east and let the sun shine on his eyes. He did this and got his sight back. Then Artemis, the goddess of the moon, fell in love with Orion. Apollo, god of the sun, was so jealous of Artemis’s love for Orion, that he tricked her into shooting Orion with an arrow. To save Orion, Artemis put him in the sky.</a:t>
            </a:r>
          </a:p>
          <a:p>
            <a:pPr marL="0" indent="0">
              <a:buNone/>
            </a:pPr>
            <a:r>
              <a:rPr lang="en-US" dirty="0"/>
              <a:t> </a:t>
            </a:r>
          </a:p>
          <a:p>
            <a:pPr marL="0" indent="0">
              <a:buNone/>
            </a:pPr>
            <a:r>
              <a:rPr lang="en-US" dirty="0"/>
              <a:t>Story adapted from:</a:t>
            </a:r>
          </a:p>
          <a:p>
            <a:pPr marL="0" indent="0">
              <a:buNone/>
            </a:pPr>
            <a:r>
              <a:rPr lang="en-US" dirty="0"/>
              <a:t>The Editors of Encyclopedia Britannica. (2007, November 30). Orion: Greek Mythology. Retrieved June 9, 2016. </a:t>
            </a:r>
          </a:p>
          <a:p>
            <a:pPr marL="0" indent="0">
              <a:buNone/>
            </a:pPr>
            <a:r>
              <a:rPr lang="en-US" dirty="0"/>
              <a:t>Grey, K. (</a:t>
            </a:r>
            <a:r>
              <a:rPr lang="en-US" dirty="0" err="1"/>
              <a:t>n.d.</a:t>
            </a:r>
            <a:r>
              <a:rPr lang="en-US" dirty="0"/>
              <a:t>). The Myth of Orion. Retrieved June 9, 2016.</a:t>
            </a:r>
          </a:p>
        </p:txBody>
      </p:sp>
    </p:spTree>
    <p:extLst>
      <p:ext uri="{BB962C8B-B14F-4D97-AF65-F5344CB8AC3E}">
        <p14:creationId xmlns:p14="http://schemas.microsoft.com/office/powerpoint/2010/main" val="27099724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09548B"/>
                </a:solidFill>
                <a:latin typeface="+mn-lt"/>
              </a:rPr>
              <a:t>Ancient Greece: Map</a:t>
            </a:r>
            <a:endParaRPr lang="en-US" dirty="0">
              <a:solidFill>
                <a:srgbClr val="09548B"/>
              </a:solidFill>
              <a:latin typeface="+mn-lt"/>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60542" y="1825625"/>
            <a:ext cx="7670915" cy="4351338"/>
          </a:xfrm>
        </p:spPr>
      </p:pic>
    </p:spTree>
    <p:extLst>
      <p:ext uri="{BB962C8B-B14F-4D97-AF65-F5344CB8AC3E}">
        <p14:creationId xmlns:p14="http://schemas.microsoft.com/office/powerpoint/2010/main" val="6912702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09548B"/>
                </a:solidFill>
                <a:latin typeface="+mn-lt"/>
              </a:rPr>
              <a:t>Ancient Greece: Society</a:t>
            </a:r>
            <a:endParaRPr lang="en-US" dirty="0">
              <a:solidFill>
                <a:srgbClr val="09548B"/>
              </a:solidFill>
              <a:latin typeface="+mn-lt"/>
            </a:endParaRPr>
          </a:p>
        </p:txBody>
      </p:sp>
      <p:sp>
        <p:nvSpPr>
          <p:cNvPr id="3" name="Content Placeholder 2"/>
          <p:cNvSpPr>
            <a:spLocks noGrp="1"/>
          </p:cNvSpPr>
          <p:nvPr>
            <p:ph idx="1"/>
          </p:nvPr>
        </p:nvSpPr>
        <p:spPr/>
        <p:txBody>
          <a:bodyPr>
            <a:normAutofit fontScale="92500" lnSpcReduction="10000"/>
          </a:bodyPr>
          <a:lstStyle/>
          <a:p>
            <a:r>
              <a:rPr lang="en-US" dirty="0" smtClean="0"/>
              <a:t>The first Ancient Geek civilizations were formed in approximately 1600 BC and was split into city-states starting in 800 BC</a:t>
            </a:r>
          </a:p>
          <a:p>
            <a:r>
              <a:rPr lang="en-US" dirty="0" smtClean="0"/>
              <a:t>The economy of ancient Greece was based around agriculture and industry.</a:t>
            </a:r>
          </a:p>
          <a:p>
            <a:r>
              <a:rPr lang="en-US" dirty="0" smtClean="0"/>
              <a:t>At its height, Ancient Greece spanned modern-day Greece and the coasts of the Mediterranean, Adriatic, Aegean, and Black Seas.</a:t>
            </a:r>
          </a:p>
          <a:p>
            <a:r>
              <a:rPr lang="en-US" dirty="0" smtClean="0"/>
              <a:t>They used myths about god and other supernatural beings to understand their world.</a:t>
            </a:r>
          </a:p>
          <a:p>
            <a:r>
              <a:rPr lang="en-US" dirty="0" smtClean="0"/>
              <a:t>Greek city-states had their own governments, which included democracies (ruled by the people or elected officials), monarchies (ruled by a single person) and oligarchies (ruled by a small group).</a:t>
            </a:r>
          </a:p>
          <a:p>
            <a:pPr marL="0" indent="0">
              <a:lnSpc>
                <a:spcPct val="70000"/>
              </a:lnSpc>
              <a:buNone/>
            </a:pPr>
            <a:r>
              <a:rPr lang="en-US" sz="1700" dirty="0"/>
              <a:t>Sources: </a:t>
            </a:r>
            <a:r>
              <a:rPr lang="en-US" sz="1700" dirty="0" smtClean="0"/>
              <a:t>ngkids.co.uk/history/10-facts-about-the-ancient-greeks</a:t>
            </a:r>
          </a:p>
          <a:p>
            <a:pPr marL="0" indent="0">
              <a:lnSpc>
                <a:spcPct val="70000"/>
              </a:lnSpc>
              <a:buNone/>
            </a:pPr>
            <a:r>
              <a:rPr lang="en-US" sz="1700" dirty="0" smtClean="0"/>
              <a:t>historyforkids.net/ancient-</a:t>
            </a:r>
            <a:r>
              <a:rPr lang="en-US" sz="1700" dirty="0" err="1" smtClean="0"/>
              <a:t>greece</a:t>
            </a:r>
            <a:endParaRPr lang="en-US" sz="1700" dirty="0"/>
          </a:p>
          <a:p>
            <a:pPr marL="0" indent="0">
              <a:buNone/>
            </a:pPr>
            <a:endParaRPr lang="en-US" dirty="0" smtClean="0"/>
          </a:p>
          <a:p>
            <a:endParaRPr lang="en-US" dirty="0"/>
          </a:p>
        </p:txBody>
      </p:sp>
    </p:spTree>
    <p:extLst>
      <p:ext uri="{BB962C8B-B14F-4D97-AF65-F5344CB8AC3E}">
        <p14:creationId xmlns:p14="http://schemas.microsoft.com/office/powerpoint/2010/main" val="10270522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09548B"/>
                </a:solidFill>
                <a:latin typeface="+mn-lt"/>
              </a:rPr>
              <a:t>Ancient Egypt: Osiris Constellation</a:t>
            </a:r>
            <a:endParaRPr lang="en-US" dirty="0">
              <a:solidFill>
                <a:srgbClr val="09548B"/>
              </a:solidFill>
              <a:latin typeface="+mn-lt"/>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29745" y="1690688"/>
            <a:ext cx="4132509" cy="4351338"/>
          </a:xfr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28399"/>
          <a:stretch/>
        </p:blipFill>
        <p:spPr>
          <a:xfrm>
            <a:off x="838200" y="1993320"/>
            <a:ext cx="3108960" cy="374607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44839" y="2106697"/>
            <a:ext cx="3108960" cy="3506251"/>
          </a:xfrm>
          <a:prstGeom prst="rect">
            <a:avLst/>
          </a:prstGeom>
        </p:spPr>
      </p:pic>
    </p:spTree>
    <p:extLst>
      <p:ext uri="{BB962C8B-B14F-4D97-AF65-F5344CB8AC3E}">
        <p14:creationId xmlns:p14="http://schemas.microsoft.com/office/powerpoint/2010/main" val="35257500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09548B"/>
                </a:solidFill>
                <a:latin typeface="+mn-lt"/>
              </a:rPr>
              <a:t>Ancient Egypt: Osiris Myth</a:t>
            </a:r>
            <a:endParaRPr lang="en-US" dirty="0">
              <a:solidFill>
                <a:srgbClr val="09548B"/>
              </a:solidFill>
              <a:latin typeface="+mn-lt"/>
            </a:endParaRPr>
          </a:p>
        </p:txBody>
      </p:sp>
      <p:sp>
        <p:nvSpPr>
          <p:cNvPr id="3" name="Content Placeholder 2"/>
          <p:cNvSpPr>
            <a:spLocks noGrp="1"/>
          </p:cNvSpPr>
          <p:nvPr>
            <p:ph idx="1"/>
          </p:nvPr>
        </p:nvSpPr>
        <p:spPr/>
        <p:txBody>
          <a:bodyPr>
            <a:normAutofit fontScale="70000" lnSpcReduction="20000"/>
          </a:bodyPr>
          <a:lstStyle/>
          <a:p>
            <a:pPr marL="0" indent="0">
              <a:lnSpc>
                <a:spcPct val="120000"/>
              </a:lnSpc>
              <a:buNone/>
            </a:pPr>
            <a:r>
              <a:rPr lang="en-US" dirty="0"/>
              <a:t>The ancient Egyptians worshipped the god Osiris. Osiris was the oldest son of the first king and queen of Egypt. He became pharaoh and married Isis. Osiris’s younger brother, Set, was very jealous of him and his position as king of Egypt. Set was so jealous that he killed Osiris and cut him into pieces. Set put his brother in a coffin and threw it into the Nile River. The coffin travelled along the Nile and across the sea, where it landed on the coast at the foot of a tree. As the tree grew, it enclosed Osiris and the coffin in its trunk. Isis found Osiris and his coffin and brought him back to Egypt. There, Isis and her son Anubis put Osiris back together. Osiris could not go back to being the king of Egypt, so he became a god of the dead and ruler of the Egyptian underworld. He can be seen in the sky, his body made up of stars.</a:t>
            </a:r>
          </a:p>
          <a:p>
            <a:pPr marL="0" indent="0">
              <a:buNone/>
            </a:pPr>
            <a:r>
              <a:rPr lang="en-US" dirty="0"/>
              <a:t> </a:t>
            </a:r>
          </a:p>
          <a:p>
            <a:pPr marL="0" indent="0">
              <a:buNone/>
            </a:pPr>
            <a:r>
              <a:rPr lang="en-US" sz="2300" dirty="0"/>
              <a:t>Story adapted from:</a:t>
            </a:r>
          </a:p>
          <a:p>
            <a:pPr marL="0" indent="0">
              <a:buNone/>
            </a:pPr>
            <a:r>
              <a:rPr lang="en-US" sz="2300" dirty="0" smtClean="0"/>
              <a:t>landofpyramids.org/</a:t>
            </a:r>
            <a:r>
              <a:rPr lang="en-US" sz="2300" dirty="0" err="1" smtClean="0"/>
              <a:t>osiris</a:t>
            </a:r>
            <a:endParaRPr lang="en-US" sz="2300" dirty="0"/>
          </a:p>
          <a:p>
            <a:pPr marL="0" indent="0">
              <a:buNone/>
            </a:pPr>
            <a:r>
              <a:rPr lang="en-US" sz="2300" dirty="0" smtClean="0"/>
              <a:t>historyforkids.net/</a:t>
            </a:r>
            <a:r>
              <a:rPr lang="en-US" sz="2300" dirty="0" err="1" smtClean="0"/>
              <a:t>egyptian-gods.html#osiris</a:t>
            </a:r>
            <a:endParaRPr lang="en-US" sz="2300" dirty="0"/>
          </a:p>
        </p:txBody>
      </p:sp>
    </p:spTree>
    <p:extLst>
      <p:ext uri="{BB962C8B-B14F-4D97-AF65-F5344CB8AC3E}">
        <p14:creationId xmlns:p14="http://schemas.microsoft.com/office/powerpoint/2010/main" val="18944259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09548B"/>
                </a:solidFill>
                <a:latin typeface="+mn-lt"/>
              </a:rPr>
              <a:t>Ancient Egypt: Map</a:t>
            </a:r>
            <a:endParaRPr lang="en-US" dirty="0">
              <a:solidFill>
                <a:srgbClr val="09548B"/>
              </a:solidFill>
              <a:latin typeface="+mn-lt"/>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68406" y="1719350"/>
            <a:ext cx="4055189" cy="4457613"/>
          </a:xfrm>
        </p:spPr>
      </p:pic>
      <p:sp>
        <p:nvSpPr>
          <p:cNvPr id="5" name="TextBox 4"/>
          <p:cNvSpPr txBox="1"/>
          <p:nvPr/>
        </p:nvSpPr>
        <p:spPr>
          <a:xfrm>
            <a:off x="4600832" y="4176584"/>
            <a:ext cx="2990335" cy="369332"/>
          </a:xfrm>
          <a:prstGeom prst="rect">
            <a:avLst/>
          </a:prstGeom>
          <a:noFill/>
        </p:spPr>
        <p:txBody>
          <a:bodyPr wrap="square" rtlCol="0">
            <a:spAutoFit/>
          </a:bodyPr>
          <a:lstStyle/>
          <a:p>
            <a:r>
              <a:rPr lang="en-US" dirty="0" smtClean="0"/>
              <a:t>Africa</a:t>
            </a:r>
            <a:endParaRPr lang="en-US" dirty="0"/>
          </a:p>
        </p:txBody>
      </p:sp>
      <p:sp>
        <p:nvSpPr>
          <p:cNvPr id="6" name="TextBox 5"/>
          <p:cNvSpPr txBox="1"/>
          <p:nvPr/>
        </p:nvSpPr>
        <p:spPr>
          <a:xfrm>
            <a:off x="6441990" y="2278491"/>
            <a:ext cx="707822" cy="369332"/>
          </a:xfrm>
          <a:prstGeom prst="rect">
            <a:avLst/>
          </a:prstGeom>
          <a:noFill/>
        </p:spPr>
        <p:txBody>
          <a:bodyPr wrap="none" rtlCol="0">
            <a:spAutoFit/>
          </a:bodyPr>
          <a:lstStyle/>
          <a:p>
            <a:r>
              <a:rPr lang="en-US" dirty="0" smtClean="0"/>
              <a:t>Egypt</a:t>
            </a:r>
            <a:endParaRPr lang="en-US" dirty="0"/>
          </a:p>
        </p:txBody>
      </p:sp>
    </p:spTree>
    <p:extLst>
      <p:ext uri="{BB962C8B-B14F-4D97-AF65-F5344CB8AC3E}">
        <p14:creationId xmlns:p14="http://schemas.microsoft.com/office/powerpoint/2010/main" val="53677345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765</TotalTime>
  <Words>1129</Words>
  <Application>Microsoft Office PowerPoint</Application>
  <PresentationFormat>Widescreen</PresentationFormat>
  <Paragraphs>77</Paragraphs>
  <Slides>18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Calibri Light</vt:lpstr>
      <vt:lpstr>Office Theme</vt:lpstr>
      <vt:lpstr>The Night Sky  By Another Name</vt:lpstr>
      <vt:lpstr>Image of Space</vt:lpstr>
      <vt:lpstr>Ancient Greece: Orion Constellation</vt:lpstr>
      <vt:lpstr>Ancient Greece: Orion Myth</vt:lpstr>
      <vt:lpstr>Ancient Greece: Map</vt:lpstr>
      <vt:lpstr>Ancient Greece: Society</vt:lpstr>
      <vt:lpstr>Ancient Egypt: Osiris Constellation</vt:lpstr>
      <vt:lpstr>Ancient Egypt: Osiris Myth</vt:lpstr>
      <vt:lpstr>Ancient Egypt: Map</vt:lpstr>
      <vt:lpstr>Ancient Egypt: Society</vt:lpstr>
      <vt:lpstr>Dogon People: Stairway Constellation</vt:lpstr>
      <vt:lpstr>Dogon People: Stairway Myth</vt:lpstr>
      <vt:lpstr>Dogon People: Map</vt:lpstr>
      <vt:lpstr>Dogon People: Society</vt:lpstr>
      <vt:lpstr>Ju/Wasi People: Zebra Constellation</vt:lpstr>
      <vt:lpstr>Ju/Wasi People: Zebra Myth</vt:lpstr>
      <vt:lpstr>Ju/Wasi People: Map</vt:lpstr>
      <vt:lpstr>Ju/Wasi People: Society</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Victoria Tomasso</dc:creator>
  <cp:lastModifiedBy>Victoria Tomasso</cp:lastModifiedBy>
  <cp:revision>40</cp:revision>
  <dcterms:created xsi:type="dcterms:W3CDTF">2016-06-08T14:56:40Z</dcterms:created>
  <dcterms:modified xsi:type="dcterms:W3CDTF">2016-07-12T19:38:02Z</dcterms:modified>
</cp:coreProperties>
</file>